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  <p:embeddedFont>
      <p:font typeface="Playfair Display"/>
      <p:regular r:id="rId32"/>
      <p:bold r:id="rId33"/>
      <p:italic r:id="rId34"/>
      <p:boldItalic r:id="rId35"/>
    </p:embeddedFont>
    <p:embeddedFont>
      <p:font typeface="Alfa Slab One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Gabriel Bolbotin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33" Type="http://schemas.openxmlformats.org/officeDocument/2006/relationships/font" Target="fonts/PlayfairDisplay-bold.fntdata"/><Relationship Id="rId10" Type="http://schemas.openxmlformats.org/officeDocument/2006/relationships/slide" Target="slides/slide4.xml"/><Relationship Id="rId32" Type="http://schemas.openxmlformats.org/officeDocument/2006/relationships/font" Target="fonts/PlayfairDisplay-regular.fntdata"/><Relationship Id="rId13" Type="http://schemas.openxmlformats.org/officeDocument/2006/relationships/slide" Target="slides/slide7.xml"/><Relationship Id="rId35" Type="http://schemas.openxmlformats.org/officeDocument/2006/relationships/font" Target="fonts/PlayfairDisplay-boldItalic.fntdata"/><Relationship Id="rId12" Type="http://schemas.openxmlformats.org/officeDocument/2006/relationships/slide" Target="slides/slide6.xml"/><Relationship Id="rId34" Type="http://schemas.openxmlformats.org/officeDocument/2006/relationships/font" Target="fonts/PlayfairDisplay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AlfaSlabOne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4-02T17:36:03.081">
    <p:pos x="6000" y="0"/>
    <p:text>Do you think this would look ok like how we checked for the types of data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8ee70f32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8ee70f32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8ee70f32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c8ee70f32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our csv file </a:t>
            </a:r>
            <a:r>
              <a:rPr lang="en-GB"/>
              <a:t>with</a:t>
            </a:r>
            <a:r>
              <a:rPr lang="en-GB"/>
              <a:t> the raw data, we can see our 6 features - Name, Type, Mileage, Year, Condition, Price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now I’m gonna let my </a:t>
            </a:r>
            <a:r>
              <a:rPr lang="en-GB"/>
              <a:t>colleagues</a:t>
            </a:r>
            <a:r>
              <a:rPr lang="en-GB"/>
              <a:t> speak about data vizualization part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7a58fc8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7a58fc8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7a58fc8c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7a58fc8c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7cf82572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7cf82572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82acb7c2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82acb7c2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82acb7c2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82acb7c2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82acb7c2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c82acb7c2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8ee70f32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c8ee70f32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8ee70f32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8ee70f32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770b2351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770b2351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8079164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c8079164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8ee70f32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c8ee70f32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770b23515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770b2351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770b23515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770b23515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770b23515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770b23515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887bc5de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c887bc5de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7746ef21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7746ef21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87e8e5f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87e8e5f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Explaining the idea:</a:t>
            </a:r>
            <a:br>
              <a:rPr lang="en-GB"/>
            </a:br>
            <a:br>
              <a:rPr lang="en-GB"/>
            </a:br>
            <a:r>
              <a:rPr lang="en-GB"/>
              <a:t>First we wanted to find the dynamic page </a:t>
            </a:r>
            <a:r>
              <a:rPr lang="en-GB"/>
              <a:t>with</a:t>
            </a:r>
            <a:r>
              <a:rPr lang="en-GB"/>
              <a:t> publicly available information, then hardcoding the filters (such as car brand), scrap the data using the selenium with firefox web driver and additional libraries such as csv - for creating and handling csv files and bs4 - Beautiful Soup is a library that makes it easy to scrape information from web pages. It sits atop an HTML or XML parser, providing Pythonic idioms for iterating, searching, and modifying the parse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in the end, we want to save all data in csv format so we can use it for the other part of this assignment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887bc5de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c887bc5de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Explain the script: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We hardcoded the base url where the car mark audi, so the script loads the webpage and accepts the cookies  - it automatically clicks the button.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One of the first things it does is finding the maximum number of pages in order to scrap the data from all the pages.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After it, the script scraps  6 resources from the 18 different cars from the current page. Next, it loads the second page where it does the same. 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Before saving the data into a csv file, the script process the data like removing not a number values, converting string to float, removing pound symbol from the price and so on…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After some time, the script makes csv file with all the data separated in 6 rows and 5 thousand columns which is perfect for the further analysis and data visualization.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10" Type="http://schemas.openxmlformats.org/officeDocument/2006/relationships/image" Target="../media/image13.png"/><Relationship Id="rId9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elenium-python.readthedocs.io/" TargetMode="External"/><Relationship Id="rId4" Type="http://schemas.openxmlformats.org/officeDocument/2006/relationships/hyperlink" Target="https://heycar.com/uk" TargetMode="External"/><Relationship Id="rId9" Type="http://schemas.openxmlformats.org/officeDocument/2006/relationships/hyperlink" Target="https://pypi.org/project/seaborn/" TargetMode="External"/><Relationship Id="rId5" Type="http://schemas.openxmlformats.org/officeDocument/2006/relationships/hyperlink" Target="https://pypi.org/project/beautifulsoup4/" TargetMode="External"/><Relationship Id="rId6" Type="http://schemas.openxmlformats.org/officeDocument/2006/relationships/hyperlink" Target="https://pypi.org/project/pandas/" TargetMode="External"/><Relationship Id="rId7" Type="http://schemas.openxmlformats.org/officeDocument/2006/relationships/hyperlink" Target="https://pypi.org/project/matplotlib/" TargetMode="External"/><Relationship Id="rId8" Type="http://schemas.openxmlformats.org/officeDocument/2006/relationships/hyperlink" Target="https://medium.com/analytics-vidhya/web-scraping-with-python-beginner-to-advanced-10daaca021f3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heycar.com/u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://heycar.com/uk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hyperlink" Target="http://drive.google.com/file/d/1hDsn8vBFbhJZL7PxZgfy8PyupmbIPq58/view" TargetMode="External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1002300" y="1366825"/>
            <a:ext cx="7139400" cy="23937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636350" y="2143225"/>
            <a:ext cx="7772700" cy="840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Web Scraping and Data </a:t>
            </a:r>
            <a:r>
              <a:rPr lang="en-GB" sz="4000"/>
              <a:t>visualization</a:t>
            </a:r>
            <a:endParaRPr sz="4000"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85550" y="2984114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 for Data Science</a:t>
            </a: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625" y="-226450"/>
            <a:ext cx="2252375" cy="22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43425" y="3322925"/>
            <a:ext cx="3323100" cy="1649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234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Students: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Gabriel-Cosmin Bolbotină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Francesco Della Valle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Jan Durinec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Gaetano Saviano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Sajipan Sivatheesan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514800" y="1348800"/>
            <a:ext cx="8114400" cy="24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100"/>
              <a:t>Generated data</a:t>
            </a:r>
            <a:endParaRPr sz="5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38" y="152400"/>
            <a:ext cx="519741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>
            <p:ph idx="4294967295" type="body"/>
          </p:nvPr>
        </p:nvSpPr>
        <p:spPr>
          <a:xfrm>
            <a:off x="5864425" y="646950"/>
            <a:ext cx="2865300" cy="38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csv file contains the following information about Audi cars: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Name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Mileage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Type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Year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Condition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Price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85200" y="658950"/>
            <a:ext cx="5180700" cy="40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Data Visualization	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73175" y="2183562"/>
            <a:ext cx="2312025" cy="808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to be analysed using the Input Data?</a:t>
            </a:r>
            <a:endParaRPr/>
          </a:p>
        </p:txBody>
      </p:sp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1496150"/>
            <a:ext cx="8360100" cy="4374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800">
                <a:latin typeface="Proxima Nova"/>
                <a:ea typeface="Proxima Nova"/>
                <a:cs typeface="Proxima Nova"/>
                <a:sym typeface="Proxima Nova"/>
              </a:rPr>
              <a:t>How does the price differ for different car models?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2109731"/>
            <a:ext cx="8360100" cy="4374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800">
                <a:latin typeface="Proxima Nova"/>
                <a:ea typeface="Proxima Nova"/>
                <a:cs typeface="Proxima Nova"/>
                <a:sym typeface="Proxima Nova"/>
              </a:rPr>
              <a:t>Is there a correlation between the mileage and the price of the cars?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2723303"/>
            <a:ext cx="8360100" cy="4374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800">
                <a:latin typeface="Proxima Nova"/>
                <a:ea typeface="Proxima Nova"/>
                <a:cs typeface="Proxima Nova"/>
                <a:sym typeface="Proxima Nova"/>
              </a:rPr>
              <a:t>Do price distributions vary across car conditions (drive types)?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3390913"/>
            <a:ext cx="8360100" cy="4374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800">
                <a:latin typeface="Proxima Nova"/>
                <a:ea typeface="Proxima Nova"/>
                <a:cs typeface="Proxima Nova"/>
                <a:sym typeface="Proxima Nova"/>
              </a:rPr>
              <a:t>How have the prices of hybrid, petrol and diesel cars changed over time?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058546"/>
            <a:ext cx="8360100" cy="4374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800">
                <a:latin typeface="Proxima Nova"/>
                <a:ea typeface="Proxima Nova"/>
                <a:cs typeface="Proxima Nova"/>
                <a:sym typeface="Proxima Nova"/>
              </a:rPr>
              <a:t>Which cars offer the best value for money considering their price and mileage?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/>
          <p:nvPr/>
        </p:nvSpPr>
        <p:spPr>
          <a:xfrm>
            <a:off x="246625" y="1269100"/>
            <a:ext cx="8520600" cy="157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Treatment and Methods used</a:t>
            </a:r>
            <a:endParaRPr/>
          </a:p>
        </p:txBody>
      </p:sp>
      <p:sp>
        <p:nvSpPr>
          <p:cNvPr id="148" name="Google Shape;148;p26"/>
          <p:cNvSpPr/>
          <p:nvPr/>
        </p:nvSpPr>
        <p:spPr>
          <a:xfrm>
            <a:off x="2338275" y="2135825"/>
            <a:ext cx="1330800" cy="193500"/>
          </a:xfrm>
          <a:prstGeom prst="rightArrow">
            <a:avLst>
              <a:gd fmla="val 50000" name="adj1"/>
              <a:gd fmla="val 142377" name="adj2"/>
            </a:avLst>
          </a:prstGeom>
          <a:solidFill>
            <a:srgbClr val="3B78DE"/>
          </a:solidFill>
          <a:ln cap="flat" cmpd="sng" w="9525">
            <a:solidFill>
              <a:srgbClr val="FFE5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5222825" y="2135825"/>
            <a:ext cx="1330800" cy="193500"/>
          </a:xfrm>
          <a:prstGeom prst="rightArrow">
            <a:avLst>
              <a:gd fmla="val 50000" name="adj1"/>
              <a:gd fmla="val 142377" name="adj2"/>
            </a:avLst>
          </a:prstGeom>
          <a:solidFill>
            <a:srgbClr val="3B78DE"/>
          </a:solidFill>
          <a:ln cap="flat" cmpd="sng" w="9525">
            <a:solidFill>
              <a:srgbClr val="FFE5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0" name="Google Shape;150;p26"/>
          <p:cNvGrpSpPr/>
          <p:nvPr/>
        </p:nvGrpSpPr>
        <p:grpSpPr>
          <a:xfrm>
            <a:off x="6487100" y="1346900"/>
            <a:ext cx="1517100" cy="1458750"/>
            <a:chOff x="4810700" y="1651700"/>
            <a:chExt cx="1517100" cy="1458750"/>
          </a:xfrm>
        </p:grpSpPr>
        <p:pic>
          <p:nvPicPr>
            <p:cNvPr id="151" name="Google Shape;151;p26"/>
            <p:cNvPicPr preferRelativeResize="0"/>
            <p:nvPr/>
          </p:nvPicPr>
          <p:blipFill rotWithShape="1">
            <a:blip r:embed="rId3">
              <a:alphaModFix/>
            </a:blip>
            <a:srcRect b="0" l="12554" r="11583" t="0"/>
            <a:stretch/>
          </p:blipFill>
          <p:spPr>
            <a:xfrm>
              <a:off x="5029575" y="1964300"/>
              <a:ext cx="1079325" cy="1146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6"/>
            <p:cNvSpPr txBox="1"/>
            <p:nvPr/>
          </p:nvSpPr>
          <p:spPr>
            <a:xfrm>
              <a:off x="4810700" y="1651700"/>
              <a:ext cx="15171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Data Visualization</a:t>
              </a:r>
              <a:endPara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53" name="Google Shape;153;p26"/>
          <p:cNvGrpSpPr/>
          <p:nvPr/>
        </p:nvGrpSpPr>
        <p:grpSpPr>
          <a:xfrm>
            <a:off x="3492950" y="1519446"/>
            <a:ext cx="1767600" cy="1189405"/>
            <a:chOff x="2751025" y="1824246"/>
            <a:chExt cx="1767600" cy="1189405"/>
          </a:xfrm>
        </p:grpSpPr>
        <p:pic>
          <p:nvPicPr>
            <p:cNvPr id="154" name="Google Shape;154;p26"/>
            <p:cNvPicPr preferRelativeResize="0"/>
            <p:nvPr/>
          </p:nvPicPr>
          <p:blipFill rotWithShape="1">
            <a:blip r:embed="rId4">
              <a:alphaModFix/>
            </a:blip>
            <a:srcRect b="4018" l="25226" r="8106" t="9938"/>
            <a:stretch/>
          </p:blipFill>
          <p:spPr>
            <a:xfrm>
              <a:off x="3247199" y="2061101"/>
              <a:ext cx="948901" cy="952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6"/>
            <p:cNvSpPr txBox="1"/>
            <p:nvPr/>
          </p:nvSpPr>
          <p:spPr>
            <a:xfrm>
              <a:off x="2751025" y="1824246"/>
              <a:ext cx="17676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Data Transformation &amp; Wrangling</a:t>
              </a:r>
              <a:endPara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56" name="Google Shape;156;p26"/>
          <p:cNvSpPr/>
          <p:nvPr/>
        </p:nvSpPr>
        <p:spPr>
          <a:xfrm>
            <a:off x="3308663" y="3090675"/>
            <a:ext cx="2346900" cy="1288500"/>
          </a:xfrm>
          <a:prstGeom prst="snip1Rect">
            <a:avLst>
              <a:gd fmla="val 16667" name="adj"/>
            </a:avLst>
          </a:prstGeom>
          <a:solidFill>
            <a:srgbClr val="FFE59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en-GB" sz="1100">
                <a:latin typeface="Proxima Nova"/>
                <a:ea typeface="Proxima Nova"/>
                <a:cs typeface="Proxima Nova"/>
                <a:sym typeface="Proxima Nova"/>
              </a:rPr>
              <a:t>Filtering Null Values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en-GB" sz="1100">
                <a:latin typeface="Proxima Nova"/>
                <a:ea typeface="Proxima Nova"/>
                <a:cs typeface="Proxima Nova"/>
                <a:sym typeface="Proxima Nova"/>
              </a:rPr>
              <a:t>Grouping and Aggregation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en-GB" sz="1100">
                <a:latin typeface="Proxima Nova"/>
                <a:ea typeface="Proxima Nova"/>
                <a:cs typeface="Proxima Nova"/>
                <a:sym typeface="Proxima Nova"/>
              </a:rPr>
              <a:t>Calculation of Metrics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en-GB" sz="1100">
                <a:latin typeface="Proxima Nova"/>
                <a:ea typeface="Proxima Nova"/>
                <a:cs typeface="Proxima Nova"/>
                <a:sym typeface="Proxima Nova"/>
              </a:rPr>
              <a:t>Identification of Outliers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en-GB" sz="1100">
                <a:latin typeface="Proxima Nova"/>
                <a:ea typeface="Proxima Nova"/>
                <a:cs typeface="Proxima Nova"/>
                <a:sym typeface="Proxima Nova"/>
              </a:rPr>
              <a:t>Interactive Filtering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5">
            <a:alphaModFix/>
          </a:blip>
          <a:srcRect b="32135" l="0" r="0" t="-334"/>
          <a:stretch/>
        </p:blipFill>
        <p:spPr>
          <a:xfrm>
            <a:off x="402175" y="3090675"/>
            <a:ext cx="2527499" cy="17290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58" name="Google Shape;158;p26"/>
          <p:cNvGrpSpPr/>
          <p:nvPr/>
        </p:nvGrpSpPr>
        <p:grpSpPr>
          <a:xfrm>
            <a:off x="6034550" y="3090675"/>
            <a:ext cx="2422200" cy="1729200"/>
            <a:chOff x="6090075" y="3125075"/>
            <a:chExt cx="2422200" cy="1729200"/>
          </a:xfrm>
        </p:grpSpPr>
        <p:pic>
          <p:nvPicPr>
            <p:cNvPr id="159" name="Google Shape;159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97026" y="3134826"/>
              <a:ext cx="1364377" cy="818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58950" y="3927010"/>
              <a:ext cx="1031551" cy="865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330735" y="3996762"/>
              <a:ext cx="1125750" cy="72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01475" y="3161550"/>
              <a:ext cx="955000" cy="765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26"/>
            <p:cNvSpPr/>
            <p:nvPr/>
          </p:nvSpPr>
          <p:spPr>
            <a:xfrm>
              <a:off x="6090075" y="3125075"/>
              <a:ext cx="2422200" cy="17292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64" name="Google Shape;164;p26"/>
          <p:cNvGrpSpPr/>
          <p:nvPr/>
        </p:nvGrpSpPr>
        <p:grpSpPr>
          <a:xfrm>
            <a:off x="907375" y="1420475"/>
            <a:ext cx="1517100" cy="1288376"/>
            <a:chOff x="907375" y="1420475"/>
            <a:chExt cx="1517100" cy="1288376"/>
          </a:xfrm>
        </p:grpSpPr>
        <p:pic>
          <p:nvPicPr>
            <p:cNvPr id="165" name="Google Shape;165;p26"/>
            <p:cNvPicPr preferRelativeResize="0"/>
            <p:nvPr/>
          </p:nvPicPr>
          <p:blipFill rotWithShape="1">
            <a:blip r:embed="rId10">
              <a:alphaModFix/>
            </a:blip>
            <a:srcRect b="0" l="0" r="15504" t="0"/>
            <a:stretch/>
          </p:blipFill>
          <p:spPr>
            <a:xfrm>
              <a:off x="1195825" y="1756300"/>
              <a:ext cx="759250" cy="952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26"/>
            <p:cNvSpPr txBox="1"/>
            <p:nvPr/>
          </p:nvSpPr>
          <p:spPr>
            <a:xfrm>
              <a:off x="907375" y="1420475"/>
              <a:ext cx="15171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Raw Data</a:t>
              </a:r>
              <a:endParaRPr b="1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208800" y="445025"/>
            <a:ext cx="870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00"/>
              <a:t>Transformed Data Insights: Visualizing Key Queries</a:t>
            </a:r>
            <a:endParaRPr sz="2400"/>
          </a:p>
        </p:txBody>
      </p:sp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1170125"/>
            <a:ext cx="3606900" cy="441000"/>
          </a:xfrm>
          <a:prstGeom prst="rect">
            <a:avLst/>
          </a:prstGeom>
          <a:solidFill>
            <a:srgbClr val="FFE599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400">
                <a:latin typeface="Proxima Nova"/>
                <a:ea typeface="Proxima Nova"/>
                <a:cs typeface="Proxima Nova"/>
                <a:sym typeface="Proxima Nova"/>
              </a:rPr>
              <a:t>How does the price differ for different car models?</a:t>
            </a:r>
            <a:endParaRPr b="1"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1989" r="0" t="0"/>
          <a:stretch/>
        </p:blipFill>
        <p:spPr>
          <a:xfrm>
            <a:off x="311700" y="1735263"/>
            <a:ext cx="3606899" cy="21836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4" name="Google Shape;174;p27"/>
          <p:cNvSpPr txBox="1"/>
          <p:nvPr/>
        </p:nvSpPr>
        <p:spPr>
          <a:xfrm>
            <a:off x="311650" y="4098775"/>
            <a:ext cx="3606900" cy="84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priciest car identified is the Audi R8, while the most affordable option is the Audi A1.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5" name="Google Shape;175;p27"/>
          <p:cNvCxnSpPr/>
          <p:nvPr/>
        </p:nvCxnSpPr>
        <p:spPr>
          <a:xfrm flipH="1">
            <a:off x="4344350" y="1259775"/>
            <a:ext cx="5700" cy="3605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7"/>
          <p:cNvSpPr txBox="1"/>
          <p:nvPr>
            <p:ph type="title"/>
          </p:nvPr>
        </p:nvSpPr>
        <p:spPr>
          <a:xfrm>
            <a:off x="4760500" y="1170125"/>
            <a:ext cx="3606900" cy="441000"/>
          </a:xfrm>
          <a:prstGeom prst="rect">
            <a:avLst/>
          </a:prstGeom>
          <a:solidFill>
            <a:srgbClr val="FFE599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400">
                <a:latin typeface="Proxima Nova"/>
                <a:ea typeface="Proxima Nova"/>
                <a:cs typeface="Proxima Nova"/>
                <a:sym typeface="Proxima Nova"/>
              </a:rPr>
              <a:t>Is there a correlation between the mileage and the price of the cars?</a:t>
            </a:r>
            <a:endParaRPr b="1"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 rotWithShape="1">
          <a:blip r:embed="rId4">
            <a:alphaModFix/>
          </a:blip>
          <a:srcRect b="1136" l="635" r="0" t="0"/>
          <a:stretch/>
        </p:blipFill>
        <p:spPr>
          <a:xfrm>
            <a:off x="4760500" y="1735275"/>
            <a:ext cx="3606901" cy="22772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8" name="Google Shape;178;p27"/>
          <p:cNvSpPr txBox="1"/>
          <p:nvPr/>
        </p:nvSpPr>
        <p:spPr>
          <a:xfrm>
            <a:off x="4760550" y="4098775"/>
            <a:ext cx="3606900" cy="84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Unexpected correlation: Higher mileage typically correlates with lower prices, but given that all cars are relatively new, this trend is disrupted.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208800" y="445025"/>
            <a:ext cx="870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00"/>
              <a:t>Transformed Data Insights: Visualizing Key Queries</a:t>
            </a:r>
            <a:endParaRPr sz="2400"/>
          </a:p>
        </p:txBody>
      </p:sp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1170125"/>
            <a:ext cx="3821100" cy="441000"/>
          </a:xfrm>
          <a:prstGeom prst="rect">
            <a:avLst/>
          </a:prstGeom>
          <a:solidFill>
            <a:srgbClr val="FFE599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400">
                <a:latin typeface="Proxima Nova"/>
                <a:ea typeface="Proxima Nova"/>
                <a:cs typeface="Proxima Nova"/>
                <a:sym typeface="Proxima Nova"/>
              </a:rPr>
              <a:t>How have the prices of hybrid, petrol and diesel cars changed over time?</a:t>
            </a:r>
            <a:endParaRPr b="1"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311650" y="4098775"/>
            <a:ext cx="3821100" cy="84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We observe a general upward trend in prices across all car types over the period. Electric cars experienced a relatively rapid increase, while petrol cars showed a steady rise in prices.</a:t>
            </a:r>
            <a:endParaRPr b="1" sz="1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6" name="Google Shape;186;p28"/>
          <p:cNvCxnSpPr/>
          <p:nvPr/>
        </p:nvCxnSpPr>
        <p:spPr>
          <a:xfrm flipH="1">
            <a:off x="4559550" y="1267900"/>
            <a:ext cx="5700" cy="3605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22850"/>
            <a:ext cx="3821102" cy="22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>
            <p:ph type="title"/>
          </p:nvPr>
        </p:nvSpPr>
        <p:spPr>
          <a:xfrm>
            <a:off x="4889275" y="1170125"/>
            <a:ext cx="3477900" cy="441000"/>
          </a:xfrm>
          <a:prstGeom prst="rect">
            <a:avLst/>
          </a:prstGeom>
          <a:solidFill>
            <a:srgbClr val="FFE599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400">
                <a:latin typeface="Proxima Nova"/>
                <a:ea typeface="Proxima Nova"/>
                <a:cs typeface="Proxima Nova"/>
                <a:sym typeface="Proxima Nova"/>
              </a:rPr>
              <a:t>Do price distributions vary across car conditions (drive types)?</a:t>
            </a:r>
            <a:endParaRPr b="1"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4889550" y="4098775"/>
            <a:ext cx="3477900" cy="84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Electric cars have the highest average price, while petrol cars are the most affordable.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925" y="1707775"/>
            <a:ext cx="2744273" cy="2324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208800" y="445025"/>
            <a:ext cx="870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00"/>
              <a:t>Transformed Data Insights: Visualizing Key Queries</a:t>
            </a:r>
            <a:endParaRPr sz="2400"/>
          </a:p>
        </p:txBody>
      </p:sp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1170125"/>
            <a:ext cx="3606900" cy="441000"/>
          </a:xfrm>
          <a:prstGeom prst="rect">
            <a:avLst/>
          </a:prstGeom>
          <a:solidFill>
            <a:srgbClr val="FFE599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400">
                <a:latin typeface="Proxima Nova"/>
                <a:ea typeface="Proxima Nova"/>
                <a:cs typeface="Proxima Nova"/>
                <a:sym typeface="Proxima Nova"/>
              </a:rPr>
              <a:t>Which cars offer the best value for money considering their price and mileage?</a:t>
            </a:r>
            <a:endParaRPr b="1"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311650" y="4098775"/>
            <a:ext cx="3606900" cy="84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By calculating a value-for-money metric as the price-to-mileage ratio (lower indicating better value), Audi A1 emerges as the top choice.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8" name="Google Shape;198;p29"/>
          <p:cNvCxnSpPr/>
          <p:nvPr/>
        </p:nvCxnSpPr>
        <p:spPr>
          <a:xfrm flipH="1">
            <a:off x="4344350" y="1259775"/>
            <a:ext cx="5700" cy="3605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50" y="1684650"/>
            <a:ext cx="3606901" cy="23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450" y="1170125"/>
            <a:ext cx="4489150" cy="353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1025" y="1170136"/>
            <a:ext cx="4572001" cy="393543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/>
          <p:nvPr/>
        </p:nvSpPr>
        <p:spPr>
          <a:xfrm>
            <a:off x="5637700" y="1797900"/>
            <a:ext cx="2757900" cy="1895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E59A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Further insights and additional diagrams in the final script provide detailed answers to the previously formulated questions, but including them here would exceed the scope of this presentation.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514800" y="1348800"/>
            <a:ext cx="8114400" cy="24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100"/>
              <a:t>Conclusion</a:t>
            </a:r>
            <a:endParaRPr sz="5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265475" y="1795799"/>
            <a:ext cx="4045200" cy="15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	Conclusion</a:t>
            </a:r>
            <a:endParaRPr/>
          </a:p>
        </p:txBody>
      </p:sp>
      <p:sp>
        <p:nvSpPr>
          <p:cNvPr id="213" name="Google Shape;213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have learnt to: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Python tools for performing web scraping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Analyze websites in order to get the needed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Formulate and answer questions about the generated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Create rich data </a:t>
            </a:r>
            <a:r>
              <a:rPr lang="en-GB"/>
              <a:t>visualization diagrams and plots.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493325" y="1205000"/>
            <a:ext cx="8048400" cy="318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827100" y="1520750"/>
            <a:ext cx="7489800" cy="2553000"/>
          </a:xfrm>
          <a:prstGeom prst="rect">
            <a:avLst/>
          </a:prstGeom>
        </p:spPr>
        <p:txBody>
          <a:bodyPr anchorCtr="0" anchor="t" bIns="234000" lIns="91425" spcFirstLastPara="1" rIns="91425" wrap="square" tIns="91425">
            <a:sp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>
                <a:solidFill>
                  <a:schemeClr val="accent1"/>
                </a:solidFill>
              </a:rPr>
              <a:t>Introduction and chosen topic</a:t>
            </a:r>
            <a:endParaRPr>
              <a:solidFill>
                <a:schemeClr val="accen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>
                <a:solidFill>
                  <a:schemeClr val="accent1"/>
                </a:solidFill>
              </a:rPr>
              <a:t>Data collection</a:t>
            </a:r>
            <a:endParaRPr>
              <a:solidFill>
                <a:schemeClr val="accent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</a:pPr>
            <a:r>
              <a:rPr lang="en-GB">
                <a:solidFill>
                  <a:schemeClr val="accent1"/>
                </a:solidFill>
              </a:rPr>
              <a:t>Web </a:t>
            </a:r>
            <a:r>
              <a:rPr lang="en-GB">
                <a:solidFill>
                  <a:schemeClr val="accent1"/>
                </a:solidFill>
              </a:rPr>
              <a:t>scraping</a:t>
            </a:r>
            <a:endParaRPr>
              <a:solidFill>
                <a:schemeClr val="accent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</a:pPr>
            <a:r>
              <a:rPr lang="en-GB">
                <a:solidFill>
                  <a:schemeClr val="accent1"/>
                </a:solidFill>
              </a:rPr>
              <a:t>Creating the datasets</a:t>
            </a:r>
            <a:endParaRPr>
              <a:solidFill>
                <a:schemeClr val="accen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>
                <a:solidFill>
                  <a:schemeClr val="accent1"/>
                </a:solidFill>
              </a:rPr>
              <a:t>Data visualization	</a:t>
            </a:r>
            <a:endParaRPr>
              <a:solidFill>
                <a:schemeClr val="accent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</a:pPr>
            <a:r>
              <a:rPr lang="en-GB">
                <a:solidFill>
                  <a:schemeClr val="accent1"/>
                </a:solidFill>
              </a:rPr>
              <a:t>Tools used for data visualization</a:t>
            </a:r>
            <a:endParaRPr>
              <a:solidFill>
                <a:schemeClr val="accent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</a:pPr>
            <a:r>
              <a:rPr lang="en-GB">
                <a:solidFill>
                  <a:schemeClr val="accent1"/>
                </a:solidFill>
              </a:rPr>
              <a:t>Results </a:t>
            </a:r>
            <a:endParaRPr>
              <a:solidFill>
                <a:schemeClr val="accen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>
                <a:solidFill>
                  <a:schemeClr val="accent1"/>
                </a:solidFill>
              </a:rPr>
              <a:t>Conclusion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19" name="Google Shape;219;p32"/>
          <p:cNvSpPr txBox="1"/>
          <p:nvPr/>
        </p:nvSpPr>
        <p:spPr>
          <a:xfrm>
            <a:off x="6418600" y="368900"/>
            <a:ext cx="18723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Cars</a:t>
            </a:r>
            <a:endParaRPr b="1" sz="5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6418600" y="673700"/>
            <a:ext cx="18723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FFE59A"/>
                </a:solidFill>
                <a:latin typeface="Proxima Nova"/>
                <a:ea typeface="Proxima Nova"/>
                <a:cs typeface="Proxima Nova"/>
                <a:sym typeface="Proxima Nova"/>
              </a:rPr>
              <a:t>Cars</a:t>
            </a:r>
            <a:endParaRPr b="1" sz="5000">
              <a:solidFill>
                <a:srgbClr val="FFE59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6418600" y="978500"/>
            <a:ext cx="18723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212121"/>
                </a:solidFill>
                <a:latin typeface="Proxima Nova"/>
                <a:ea typeface="Proxima Nova"/>
                <a:cs typeface="Proxima Nova"/>
                <a:sym typeface="Proxima Nova"/>
              </a:rPr>
              <a:t>Cars</a:t>
            </a:r>
            <a:endParaRPr b="1" sz="5000">
              <a:solidFill>
                <a:srgbClr val="2121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6418600" y="1283300"/>
            <a:ext cx="18723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3B78DE"/>
                </a:solidFill>
                <a:latin typeface="Proxima Nova"/>
                <a:ea typeface="Proxima Nova"/>
                <a:cs typeface="Proxima Nova"/>
                <a:sym typeface="Proxima Nova"/>
              </a:rPr>
              <a:t>Cars</a:t>
            </a:r>
            <a:endParaRPr b="1" sz="5000">
              <a:solidFill>
                <a:srgbClr val="3B78D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6425575" y="1620625"/>
            <a:ext cx="18723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Cars</a:t>
            </a:r>
            <a:endParaRPr b="1" sz="5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6425575" y="1925425"/>
            <a:ext cx="18723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FFE59A"/>
                </a:solidFill>
                <a:latin typeface="Proxima Nova"/>
                <a:ea typeface="Proxima Nova"/>
                <a:cs typeface="Proxima Nova"/>
                <a:sym typeface="Proxima Nova"/>
              </a:rPr>
              <a:t>Cars</a:t>
            </a:r>
            <a:endParaRPr b="1" sz="5000">
              <a:solidFill>
                <a:srgbClr val="FFE59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6425575" y="2230225"/>
            <a:ext cx="18723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212121"/>
                </a:solidFill>
                <a:latin typeface="Proxima Nova"/>
                <a:ea typeface="Proxima Nova"/>
                <a:cs typeface="Proxima Nova"/>
                <a:sym typeface="Proxima Nova"/>
              </a:rPr>
              <a:t>Cars</a:t>
            </a:r>
            <a:endParaRPr b="1" sz="5000">
              <a:solidFill>
                <a:srgbClr val="2121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6425575" y="2535025"/>
            <a:ext cx="18723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3B78DE"/>
                </a:solidFill>
                <a:latin typeface="Proxima Nova"/>
                <a:ea typeface="Proxima Nova"/>
                <a:cs typeface="Proxima Nova"/>
                <a:sym typeface="Proxima Nova"/>
              </a:rPr>
              <a:t>Cars</a:t>
            </a:r>
            <a:endParaRPr b="1" sz="5000">
              <a:solidFill>
                <a:srgbClr val="3B78D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32"/>
          <p:cNvSpPr txBox="1"/>
          <p:nvPr/>
        </p:nvSpPr>
        <p:spPr>
          <a:xfrm>
            <a:off x="6425575" y="2839825"/>
            <a:ext cx="18723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Cars</a:t>
            </a:r>
            <a:endParaRPr b="1" sz="5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6425575" y="3144625"/>
            <a:ext cx="18723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FFE59A"/>
                </a:solidFill>
                <a:latin typeface="Proxima Nova"/>
                <a:ea typeface="Proxima Nova"/>
                <a:cs typeface="Proxima Nova"/>
                <a:sym typeface="Proxima Nova"/>
              </a:rPr>
              <a:t>Cars</a:t>
            </a:r>
            <a:endParaRPr b="1" sz="5000">
              <a:solidFill>
                <a:srgbClr val="FFE59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6425575" y="3449425"/>
            <a:ext cx="18723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212121"/>
                </a:solidFill>
                <a:latin typeface="Proxima Nova"/>
                <a:ea typeface="Proxima Nova"/>
                <a:cs typeface="Proxima Nova"/>
                <a:sym typeface="Proxima Nova"/>
              </a:rPr>
              <a:t>Cars</a:t>
            </a:r>
            <a:endParaRPr b="1" sz="5000">
              <a:solidFill>
                <a:srgbClr val="2121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6425575" y="3754225"/>
            <a:ext cx="18723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3B78DE"/>
                </a:solidFill>
                <a:latin typeface="Proxima Nova"/>
                <a:ea typeface="Proxima Nova"/>
                <a:cs typeface="Proxima Nova"/>
                <a:sym typeface="Proxima Nova"/>
              </a:rPr>
              <a:t>Cars</a:t>
            </a:r>
            <a:endParaRPr b="1" sz="5000">
              <a:solidFill>
                <a:srgbClr val="3B78D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236" name="Google Shape;236;p33"/>
          <p:cNvSpPr/>
          <p:nvPr/>
        </p:nvSpPr>
        <p:spPr>
          <a:xfrm>
            <a:off x="493325" y="1205000"/>
            <a:ext cx="8048400" cy="318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827100" y="1452650"/>
            <a:ext cx="7489800" cy="2689200"/>
          </a:xfrm>
          <a:prstGeom prst="rect">
            <a:avLst/>
          </a:prstGeom>
        </p:spPr>
        <p:txBody>
          <a:bodyPr anchorCtr="0" anchor="ctr" bIns="234000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400" u="sng">
                <a:latin typeface="Arial"/>
                <a:ea typeface="Arial"/>
                <a:cs typeface="Arial"/>
                <a:sym typeface="Arial"/>
                <a:hlinkClick r:id="rId3"/>
              </a:rPr>
              <a:t>https://selenium-python.readthedocs.io/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400" u="sng">
                <a:latin typeface="Arial"/>
                <a:ea typeface="Arial"/>
                <a:cs typeface="Arial"/>
                <a:sym typeface="Arial"/>
                <a:hlinkClick r:id="rId4"/>
              </a:rPr>
              <a:t>https://heycar.com/uk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400" u="sng">
                <a:latin typeface="Arial"/>
                <a:ea typeface="Arial"/>
                <a:cs typeface="Arial"/>
                <a:sym typeface="Arial"/>
                <a:hlinkClick r:id="rId5"/>
              </a:rPr>
              <a:t>https://pypi.org/project/beautifulsoup4/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400" u="sng">
                <a:latin typeface="Arial"/>
                <a:ea typeface="Arial"/>
                <a:cs typeface="Arial"/>
                <a:sym typeface="Arial"/>
                <a:hlinkClick r:id="rId6"/>
              </a:rPr>
              <a:t>https://pypi.org/project/pandas/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400" u="sng">
                <a:latin typeface="Arial"/>
                <a:ea typeface="Arial"/>
                <a:cs typeface="Arial"/>
                <a:sym typeface="Arial"/>
                <a:hlinkClick r:id="rId7"/>
              </a:rPr>
              <a:t>https://pypi.org/project/matplotlib/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400" u="sng">
                <a:latin typeface="Arial"/>
                <a:ea typeface="Arial"/>
                <a:cs typeface="Arial"/>
                <a:sym typeface="Arial"/>
                <a:hlinkClick r:id="rId8"/>
              </a:rPr>
              <a:t>https://medium.com/analytics-vidhya/web-scraping-with-python-beginner-to-advanced-10daaca021f3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400" u="sng">
                <a:latin typeface="Arial"/>
                <a:ea typeface="Arial"/>
                <a:cs typeface="Arial"/>
                <a:sym typeface="Arial"/>
                <a:hlinkClick r:id="rId9"/>
              </a:rPr>
              <a:t>https://pypi.org/project/seaborn/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65500" y="1132974"/>
            <a:ext cx="40452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Chosen topic: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Cars, cars, cars</a:t>
            </a:r>
            <a:endParaRPr/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265500" y="2684875"/>
            <a:ext cx="4045200" cy="1345500"/>
          </a:xfrm>
          <a:prstGeom prst="rect">
            <a:avLst/>
          </a:prstGeom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We gathered informations about different cars by web scraping the website </a:t>
            </a:r>
            <a:r>
              <a:rPr lang="en-GB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heycar.com/uk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4" name="Google Shape;74;p15"/>
          <p:cNvSpPr txBox="1"/>
          <p:nvPr>
            <p:ph idx="2" type="body"/>
          </p:nvPr>
        </p:nvSpPr>
        <p:spPr>
          <a:xfrm>
            <a:off x="4939500" y="837875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looked for information regarding car details, such as: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Mileage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Production Year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Manufacturer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Combustion type or the condition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Collection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3330" l="0" r="0" t="-3330"/>
          <a:stretch/>
        </p:blipFill>
        <p:spPr>
          <a:xfrm>
            <a:off x="6498600" y="1273737"/>
            <a:ext cx="2457775" cy="2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699400" y="2226462"/>
            <a:ext cx="690575" cy="6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25" y="262075"/>
            <a:ext cx="6941798" cy="4155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540000" dist="19050">
              <a:srgbClr val="000000">
                <a:alpha val="35000"/>
              </a:srgbClr>
            </a:outerShdw>
          </a:effectLst>
        </p:spPr>
      </p:pic>
      <p:sp>
        <p:nvSpPr>
          <p:cNvPr id="87" name="Google Shape;87;p17"/>
          <p:cNvSpPr txBox="1"/>
          <p:nvPr/>
        </p:nvSpPr>
        <p:spPr>
          <a:xfrm>
            <a:off x="1854750" y="4586375"/>
            <a:ext cx="54345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heycar.com/uk</a:t>
            </a:r>
            <a:r>
              <a:rPr lang="en-GB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 title="Enregistrement de l’écran 2024-04-02 à 19.31.51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3325" y="127750"/>
            <a:ext cx="6517350" cy="48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938" y="233175"/>
            <a:ext cx="7202120" cy="46771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/>
          <p:nvPr/>
        </p:nvSpPr>
        <p:spPr>
          <a:xfrm rot="-820031">
            <a:off x="3713292" y="1466881"/>
            <a:ext cx="1423301" cy="5446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38100">
            <a:solidFill>
              <a:srgbClr val="3B78D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57150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1216563" y="2117125"/>
            <a:ext cx="2523300" cy="26040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5303238" y="384025"/>
            <a:ext cx="3350700" cy="1879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5400000" dist="66675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Scraped information into the csv file: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Name: Audi </a:t>
            </a: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A3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Type: 40 TFSI e S Line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Mileage: 62,175 miles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Year: 2020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Condition: Hybrid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Price: 17,920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9"/>
          <p:cNvSpPr/>
          <p:nvPr/>
        </p:nvSpPr>
        <p:spPr>
          <a:xfrm rot="-4539974">
            <a:off x="6119667" y="2791024"/>
            <a:ext cx="994870" cy="377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38100">
            <a:solidFill>
              <a:srgbClr val="3B78D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57150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463" y="3695875"/>
            <a:ext cx="2179775" cy="98647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is the data scraped? The Idea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125" y="1141700"/>
            <a:ext cx="734775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is the data scrapped? The script 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50" y="951800"/>
            <a:ext cx="8841498" cy="409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